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1" r:id="rId4"/>
    <p:sldId id="260" r:id="rId5"/>
    <p:sldId id="262" r:id="rId6"/>
    <p:sldId id="268" r:id="rId7"/>
    <p:sldId id="258" r:id="rId8"/>
    <p:sldId id="265" r:id="rId9"/>
    <p:sldId id="266" r:id="rId10"/>
    <p:sldId id="267" r:id="rId11"/>
    <p:sldId id="259" r:id="rId12"/>
    <p:sldId id="26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6" autoAdjust="0"/>
    <p:restoredTop sz="88834"/>
  </p:normalViewPr>
  <p:slideViewPr>
    <p:cSldViewPr snapToGrid="0" snapToObjects="1">
      <p:cViewPr varScale="1">
        <p:scale>
          <a:sx n="143" d="100"/>
          <a:sy n="143" d="100"/>
        </p:scale>
        <p:origin x="1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AD9BF-7BFF-6D46-B14D-DD8CD9456DBD}" type="datetimeFigureOut">
              <a:rPr kumimoji="1" lang="zh-CN" altLang="en-US" smtClean="0"/>
              <a:t>2020/12/8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CBE53-C4D6-6943-959E-5E019E207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984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stylization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processing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set of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onto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of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to-be-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stylized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noticing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up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parts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separately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es-E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CBE53-C4D6-6943-959E-5E019E207F4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50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28" y="2283618"/>
            <a:ext cx="8200724" cy="229076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28" y="4747444"/>
            <a:ext cx="82007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372"/>
            <a:ext cx="10515600" cy="6409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5048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71481"/>
            <a:ext cx="10515600" cy="285273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953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5099"/>
            <a:ext cx="10515600" cy="6836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0596"/>
            <a:ext cx="5181600" cy="50232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0596"/>
            <a:ext cx="5181600" cy="50232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14216"/>
            <a:ext cx="10515600" cy="64093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93720"/>
            <a:ext cx="5157787" cy="40959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3720"/>
            <a:ext cx="5183188" cy="40959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467"/>
            <a:ext cx="10515600" cy="6152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16AF7-FA30-40F5-8881-23EDE9BD9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2011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0594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Pain</a:t>
            </a:r>
            <a:r>
              <a:rPr lang="en-US" altLang="zh-CN" sz="4800" dirty="0"/>
              <a:t>t</a:t>
            </a:r>
            <a:r>
              <a:rPr lang="zh-CN" altLang="en-US" sz="4800" dirty="0"/>
              <a:t> </a:t>
            </a:r>
            <a:r>
              <a:rPr lang="en-US" altLang="zh-CN" sz="4800" dirty="0"/>
              <a:t>your</a:t>
            </a:r>
            <a:r>
              <a:rPr lang="zh-CN" altLang="en-US" sz="4800" dirty="0"/>
              <a:t> </a:t>
            </a:r>
            <a:r>
              <a:rPr lang="en-US" altLang="zh-CN" sz="4800" dirty="0"/>
              <a:t>Zoom</a:t>
            </a:r>
            <a:r>
              <a:rPr lang="zh-CN" altLang="en-US" sz="4800" dirty="0"/>
              <a:t> </a:t>
            </a:r>
            <a:r>
              <a:rPr lang="en-US" altLang="zh-CN" sz="4800" dirty="0"/>
              <a:t>Background:</a:t>
            </a:r>
            <a:r>
              <a:rPr lang="zh-CN" altLang="en-US" sz="4800" dirty="0"/>
              <a:t> </a:t>
            </a:r>
            <a:br>
              <a:rPr lang="en-US" altLang="zh-CN" sz="4800" dirty="0"/>
            </a:br>
            <a:r>
              <a:rPr lang="en-US" altLang="zh-CN" sz="4800" dirty="0"/>
              <a:t>Portrait</a:t>
            </a:r>
            <a:r>
              <a:rPr lang="zh-CN" altLang="en-US" sz="4800" dirty="0"/>
              <a:t> </a:t>
            </a:r>
            <a:r>
              <a:rPr lang="en-US" altLang="zh-CN" sz="4800" dirty="0"/>
              <a:t>Segmentation</a:t>
            </a:r>
            <a:r>
              <a:rPr lang="zh-CN" altLang="en-US" sz="4800" dirty="0"/>
              <a:t> </a:t>
            </a:r>
            <a:r>
              <a:rPr lang="en-US" altLang="zh-CN" sz="4800" dirty="0"/>
              <a:t>for</a:t>
            </a:r>
            <a:r>
              <a:rPr lang="zh-CN" altLang="en-US" sz="4800" dirty="0"/>
              <a:t> </a:t>
            </a:r>
            <a:r>
              <a:rPr lang="en-US" altLang="zh-CN" sz="4800" dirty="0"/>
              <a:t>Video</a:t>
            </a:r>
            <a:r>
              <a:rPr lang="zh-CN" altLang="en-US" sz="4800" dirty="0"/>
              <a:t> </a:t>
            </a:r>
            <a:r>
              <a:rPr lang="en-US" altLang="zh-CN" sz="4800" dirty="0"/>
              <a:t>Stylization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Yiwei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  <a:r>
              <a:rPr lang="zh-CN" altLang="en-US" dirty="0"/>
              <a:t> </a:t>
            </a:r>
            <a:r>
              <a:rPr lang="en-US" altLang="zh-CN" dirty="0"/>
              <a:t>zhang2486@wisc.edu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A64CC1-A9D6-9748-85A2-F3DAEC6E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</a:p>
        </p:txBody>
      </p:sp>
      <p:pic>
        <p:nvPicPr>
          <p:cNvPr id="3" name="composed_person_masked_mosaic_4e5_e2" descr="composed_person_masked_mosaic_4e5_e2">
            <a:hlinkClick r:id="" action="ppaction://media"/>
            <a:extLst>
              <a:ext uri="{FF2B5EF4-FFF2-40B4-BE49-F238E27FC236}">
                <a16:creationId xmlns:a16="http://schemas.microsoft.com/office/drawing/2014/main" id="{CF299FF7-A449-D24C-8CE6-21330E18D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769" y="1426299"/>
            <a:ext cx="6936023" cy="4605519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78D554B0-82B5-774E-A3ED-C418664E7E3C}"/>
              </a:ext>
            </a:extLst>
          </p:cNvPr>
          <p:cNvSpPr txBox="1">
            <a:spLocks/>
          </p:cNvSpPr>
          <p:nvPr/>
        </p:nvSpPr>
        <p:spPr>
          <a:xfrm>
            <a:off x="4997669" y="785364"/>
            <a:ext cx="2120462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Combined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014733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332715-269C-6943-B229-08015832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EBBC9A-F207-A144-9E7E-30BD0715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blending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near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boundary</a:t>
            </a:r>
          </a:p>
          <a:p>
            <a:r>
              <a:rPr kumimoji="1" lang="en-US" altLang="zh-CN" dirty="0"/>
              <a:t>Increase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real-time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deployment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386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BB3D60-AD04-0749-B730-47AA4D83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Questions?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118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0C4CBD-094E-4143-80C0-CA62961C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Reference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50398-EFC1-FB4D-B77E-75325F22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000" dirty="0"/>
              <a:t>[1]</a:t>
            </a:r>
            <a:r>
              <a:rPr kumimoji="1" lang="zh-CN" altLang="en-US" sz="2000" dirty="0"/>
              <a:t> </a:t>
            </a:r>
            <a:r>
              <a:rPr lang="es-ES" altLang="zh-CN" sz="2000" dirty="0"/>
              <a:t>Johnson, J., </a:t>
            </a:r>
            <a:r>
              <a:rPr lang="es-ES" altLang="zh-CN" sz="2000" dirty="0" err="1"/>
              <a:t>Alahi</a:t>
            </a:r>
            <a:r>
              <a:rPr lang="es-ES" altLang="zh-CN" sz="2000" dirty="0"/>
              <a:t>, A., &amp; </a:t>
            </a:r>
            <a:r>
              <a:rPr lang="es-ES" altLang="zh-CN" sz="2000" dirty="0" err="1"/>
              <a:t>Fei-Fei</a:t>
            </a:r>
            <a:r>
              <a:rPr lang="es-ES" altLang="zh-CN" sz="2000" dirty="0"/>
              <a:t>, L. (2016). Perceptual </a:t>
            </a:r>
            <a:r>
              <a:rPr lang="es-ES" altLang="zh-CN" sz="2000" dirty="0" err="1"/>
              <a:t>Losses</a:t>
            </a:r>
            <a:r>
              <a:rPr lang="es-ES" altLang="zh-CN" sz="2000" dirty="0"/>
              <a:t> </a:t>
            </a:r>
            <a:r>
              <a:rPr lang="es-ES" altLang="zh-CN" sz="2000" dirty="0" err="1"/>
              <a:t>for</a:t>
            </a:r>
            <a:r>
              <a:rPr lang="es-ES" altLang="zh-CN" sz="2000" dirty="0"/>
              <a:t> Real-Time Style Transfer and </a:t>
            </a:r>
            <a:r>
              <a:rPr lang="es-ES" altLang="zh-CN" sz="2000" dirty="0" err="1"/>
              <a:t>Super-Resolution</a:t>
            </a:r>
            <a:r>
              <a:rPr lang="es-ES" altLang="zh-CN" sz="2000" dirty="0"/>
              <a:t>. </a:t>
            </a:r>
            <a:r>
              <a:rPr lang="es-ES" altLang="zh-CN" sz="2000" i="1" dirty="0"/>
              <a:t>ECCV</a:t>
            </a:r>
            <a:r>
              <a:rPr lang="es-ES" altLang="zh-CN" sz="2000" dirty="0"/>
              <a:t>.</a:t>
            </a:r>
          </a:p>
          <a:p>
            <a:pPr marL="0" indent="0">
              <a:buNone/>
            </a:pPr>
            <a:r>
              <a:rPr kumimoji="1" lang="en-US" altLang="zh-CN" sz="2000" dirty="0"/>
              <a:t>[2]</a:t>
            </a:r>
            <a:r>
              <a:rPr kumimoji="1" lang="zh-CN" altLang="en-US" sz="2000" dirty="0"/>
              <a:t> </a:t>
            </a:r>
            <a:r>
              <a:rPr lang="es-ES" altLang="zh-CN" sz="2000" dirty="0" err="1"/>
              <a:t>Chen</a:t>
            </a:r>
            <a:r>
              <a:rPr lang="es-ES" altLang="zh-CN" sz="2000" dirty="0"/>
              <a:t>, L., </a:t>
            </a:r>
            <a:r>
              <a:rPr lang="es-ES" altLang="zh-CN" sz="2000" dirty="0" err="1"/>
              <a:t>Papandreou</a:t>
            </a:r>
            <a:r>
              <a:rPr lang="es-ES" altLang="zh-CN" sz="2000" dirty="0"/>
              <a:t>, G., </a:t>
            </a:r>
            <a:r>
              <a:rPr lang="es-ES" altLang="zh-CN" sz="2000" dirty="0" err="1"/>
              <a:t>Schroff</a:t>
            </a:r>
            <a:r>
              <a:rPr lang="es-ES" altLang="zh-CN" sz="2000" dirty="0"/>
              <a:t>, F., &amp; Adam, H. (2017). </a:t>
            </a:r>
            <a:r>
              <a:rPr lang="es-ES" altLang="zh-CN" sz="2000" dirty="0" err="1"/>
              <a:t>Rethinking</a:t>
            </a:r>
            <a:r>
              <a:rPr lang="es-ES" altLang="zh-CN" sz="2000" dirty="0"/>
              <a:t> </a:t>
            </a:r>
            <a:r>
              <a:rPr lang="es-ES" altLang="zh-CN" sz="2000" dirty="0" err="1"/>
              <a:t>Atrous</a:t>
            </a:r>
            <a:r>
              <a:rPr lang="es-ES" altLang="zh-CN" sz="2000" dirty="0"/>
              <a:t> </a:t>
            </a:r>
            <a:r>
              <a:rPr lang="es-ES" altLang="zh-CN" sz="2000" dirty="0" err="1"/>
              <a:t>Convolution</a:t>
            </a:r>
            <a:r>
              <a:rPr lang="es-ES" altLang="zh-CN" sz="2000" dirty="0"/>
              <a:t> </a:t>
            </a:r>
            <a:r>
              <a:rPr lang="es-ES" altLang="zh-CN" sz="2000" dirty="0" err="1"/>
              <a:t>for</a:t>
            </a:r>
            <a:r>
              <a:rPr lang="es-ES" altLang="zh-CN" sz="2000" dirty="0"/>
              <a:t> </a:t>
            </a:r>
            <a:r>
              <a:rPr lang="es-ES" altLang="zh-CN" sz="2000" dirty="0" err="1"/>
              <a:t>Semantic</a:t>
            </a:r>
            <a:r>
              <a:rPr lang="es-ES" altLang="zh-CN" sz="2000" dirty="0"/>
              <a:t> </a:t>
            </a:r>
            <a:r>
              <a:rPr lang="es-ES" altLang="zh-CN" sz="2000" dirty="0" err="1"/>
              <a:t>Image</a:t>
            </a:r>
            <a:r>
              <a:rPr lang="es-ES" altLang="zh-CN" sz="2000" dirty="0"/>
              <a:t> </a:t>
            </a:r>
            <a:r>
              <a:rPr lang="es-ES" altLang="zh-CN" sz="2000" dirty="0" err="1"/>
              <a:t>Segmentation</a:t>
            </a:r>
            <a:r>
              <a:rPr lang="es-ES" altLang="zh-CN" sz="2000" dirty="0"/>
              <a:t>. </a:t>
            </a:r>
            <a:r>
              <a:rPr lang="es-ES" altLang="zh-CN" sz="2000" i="1" dirty="0" err="1"/>
              <a:t>ArXiv</a:t>
            </a:r>
            <a:r>
              <a:rPr lang="es-ES" altLang="zh-CN" sz="2000" i="1" dirty="0"/>
              <a:t>, </a:t>
            </a:r>
            <a:r>
              <a:rPr lang="es-ES" altLang="zh-CN" sz="2000" i="1" dirty="0" err="1"/>
              <a:t>abs</a:t>
            </a:r>
            <a:r>
              <a:rPr lang="es-ES" altLang="zh-CN" sz="2000" i="1" dirty="0"/>
              <a:t>/1706.05587</a:t>
            </a:r>
            <a:r>
              <a:rPr lang="es-ES" altLang="zh-CN" sz="2000" dirty="0"/>
              <a:t>.</a:t>
            </a:r>
          </a:p>
          <a:p>
            <a:pPr marL="0" indent="0">
              <a:buNone/>
            </a:pPr>
            <a:r>
              <a:rPr kumimoji="1" lang="en-US" altLang="zh-CN" sz="2000" dirty="0"/>
              <a:t>[3]</a:t>
            </a:r>
            <a:r>
              <a:rPr kumimoji="1" lang="zh-CN" altLang="en-US" sz="2000" dirty="0"/>
              <a:t> </a:t>
            </a:r>
            <a:r>
              <a:rPr lang="es-ES" altLang="zh-CN" sz="2000" dirty="0" err="1"/>
              <a:t>Chen</a:t>
            </a:r>
            <a:r>
              <a:rPr lang="es-ES" altLang="zh-CN" sz="2000" dirty="0"/>
              <a:t>, L., </a:t>
            </a:r>
            <a:r>
              <a:rPr lang="es-ES" altLang="zh-CN" sz="2000" dirty="0" err="1"/>
              <a:t>Zhu</a:t>
            </a:r>
            <a:r>
              <a:rPr lang="es-ES" altLang="zh-CN" sz="2000" dirty="0"/>
              <a:t>, Y., </a:t>
            </a:r>
            <a:r>
              <a:rPr lang="es-ES" altLang="zh-CN" sz="2000" dirty="0" err="1"/>
              <a:t>Papandreou</a:t>
            </a:r>
            <a:r>
              <a:rPr lang="es-ES" altLang="zh-CN" sz="2000" dirty="0"/>
              <a:t>, G., </a:t>
            </a:r>
            <a:r>
              <a:rPr lang="es-ES" altLang="zh-CN" sz="2000" dirty="0" err="1"/>
              <a:t>Schroff</a:t>
            </a:r>
            <a:r>
              <a:rPr lang="es-ES" altLang="zh-CN" sz="2000" dirty="0"/>
              <a:t>, F., &amp; Adam, H. (2018). </a:t>
            </a:r>
            <a:r>
              <a:rPr lang="es-ES" altLang="zh-CN" sz="2000" dirty="0" err="1"/>
              <a:t>Encoder-Decoder</a:t>
            </a:r>
            <a:r>
              <a:rPr lang="es-ES" altLang="zh-CN" sz="2000" dirty="0"/>
              <a:t> </a:t>
            </a:r>
            <a:r>
              <a:rPr lang="es-ES" altLang="zh-CN" sz="2000" dirty="0" err="1"/>
              <a:t>with</a:t>
            </a:r>
            <a:r>
              <a:rPr lang="es-ES" altLang="zh-CN" sz="2000" dirty="0"/>
              <a:t> </a:t>
            </a:r>
            <a:r>
              <a:rPr lang="es-ES" altLang="zh-CN" sz="2000" dirty="0" err="1"/>
              <a:t>Atrous</a:t>
            </a:r>
            <a:r>
              <a:rPr lang="es-ES" altLang="zh-CN" sz="2000" dirty="0"/>
              <a:t> Separable </a:t>
            </a:r>
            <a:r>
              <a:rPr lang="es-ES" altLang="zh-CN" sz="2000" dirty="0" err="1"/>
              <a:t>Convolution</a:t>
            </a:r>
            <a:r>
              <a:rPr lang="es-ES" altLang="zh-CN" sz="2000" dirty="0"/>
              <a:t> </a:t>
            </a:r>
            <a:r>
              <a:rPr lang="es-ES" altLang="zh-CN" sz="2000" dirty="0" err="1"/>
              <a:t>for</a:t>
            </a:r>
            <a:r>
              <a:rPr lang="es-ES" altLang="zh-CN" sz="2000" dirty="0"/>
              <a:t> </a:t>
            </a:r>
            <a:r>
              <a:rPr lang="es-ES" altLang="zh-CN" sz="2000" dirty="0" err="1"/>
              <a:t>Semantic</a:t>
            </a:r>
            <a:r>
              <a:rPr lang="es-ES" altLang="zh-CN" sz="2000" dirty="0"/>
              <a:t> </a:t>
            </a:r>
            <a:r>
              <a:rPr lang="es-ES" altLang="zh-CN" sz="2000" dirty="0" err="1"/>
              <a:t>Image</a:t>
            </a:r>
            <a:r>
              <a:rPr lang="es-ES" altLang="zh-CN" sz="2000" dirty="0"/>
              <a:t> </a:t>
            </a:r>
            <a:r>
              <a:rPr lang="es-ES" altLang="zh-CN" sz="2000" dirty="0" err="1"/>
              <a:t>Segmentation</a:t>
            </a:r>
            <a:r>
              <a:rPr lang="es-ES" altLang="zh-CN" sz="2000" dirty="0"/>
              <a:t>. </a:t>
            </a:r>
            <a:r>
              <a:rPr lang="es-ES" altLang="zh-CN" sz="2000" i="1" dirty="0"/>
              <a:t>ECCV</a:t>
            </a:r>
            <a:r>
              <a:rPr lang="es-ES" altLang="zh-CN" sz="2000" dirty="0"/>
              <a:t>.</a:t>
            </a:r>
          </a:p>
          <a:p>
            <a:pPr marL="0" indent="0">
              <a:buNone/>
            </a:pPr>
            <a:r>
              <a:rPr kumimoji="1" lang="en-US" altLang="zh-CN" sz="2000" dirty="0"/>
              <a:t>[4]</a:t>
            </a:r>
            <a:r>
              <a:rPr kumimoji="1" lang="zh-CN" altLang="en-US" sz="2000" dirty="0"/>
              <a:t> </a:t>
            </a:r>
            <a:r>
              <a:rPr lang="es-ES" altLang="zh-CN" sz="2000" dirty="0" err="1"/>
              <a:t>Shen</a:t>
            </a:r>
            <a:r>
              <a:rPr lang="es-ES" altLang="zh-CN" sz="2000" dirty="0"/>
              <a:t>, X., </a:t>
            </a:r>
            <a:r>
              <a:rPr lang="es-ES" altLang="zh-CN" sz="2000" dirty="0" err="1"/>
              <a:t>Hertzmann</a:t>
            </a:r>
            <a:r>
              <a:rPr lang="es-ES" altLang="zh-CN" sz="2000" dirty="0"/>
              <a:t>, A., </a:t>
            </a:r>
            <a:r>
              <a:rPr lang="es-ES" altLang="zh-CN" sz="2000" dirty="0" err="1"/>
              <a:t>Jia</a:t>
            </a:r>
            <a:r>
              <a:rPr lang="es-ES" altLang="zh-CN" sz="2000" dirty="0"/>
              <a:t>, J., Paris, S., Price, B.L., </a:t>
            </a:r>
            <a:r>
              <a:rPr lang="es-ES" altLang="zh-CN" sz="2000" dirty="0" err="1"/>
              <a:t>Shechtman</a:t>
            </a:r>
            <a:r>
              <a:rPr lang="es-ES" altLang="zh-CN" sz="2000" dirty="0"/>
              <a:t>, E., &amp; Sachs, I. (2016). </a:t>
            </a:r>
            <a:r>
              <a:rPr lang="es-ES" altLang="zh-CN" sz="2000" dirty="0" err="1"/>
              <a:t>Automatic</a:t>
            </a:r>
            <a:r>
              <a:rPr lang="es-ES" altLang="zh-CN" sz="2000" dirty="0"/>
              <a:t> </a:t>
            </a:r>
            <a:r>
              <a:rPr lang="es-ES" altLang="zh-CN" sz="2000" dirty="0" err="1"/>
              <a:t>Portrait</a:t>
            </a:r>
            <a:r>
              <a:rPr lang="es-ES" altLang="zh-CN" sz="2000" dirty="0"/>
              <a:t> </a:t>
            </a:r>
            <a:r>
              <a:rPr lang="es-ES" altLang="zh-CN" sz="2000" dirty="0" err="1"/>
              <a:t>Segmentation</a:t>
            </a:r>
            <a:r>
              <a:rPr lang="es-ES" altLang="zh-CN" sz="2000" dirty="0"/>
              <a:t> </a:t>
            </a:r>
            <a:r>
              <a:rPr lang="es-ES" altLang="zh-CN" sz="2000" dirty="0" err="1"/>
              <a:t>for</a:t>
            </a:r>
            <a:r>
              <a:rPr lang="es-ES" altLang="zh-CN" sz="2000" dirty="0"/>
              <a:t> </a:t>
            </a:r>
            <a:r>
              <a:rPr lang="es-ES" altLang="zh-CN" sz="2000" dirty="0" err="1"/>
              <a:t>Image</a:t>
            </a:r>
            <a:r>
              <a:rPr lang="es-ES" altLang="zh-CN" sz="2000" dirty="0"/>
              <a:t> </a:t>
            </a:r>
            <a:r>
              <a:rPr lang="es-ES" altLang="zh-CN" sz="2000" dirty="0" err="1"/>
              <a:t>Stylization</a:t>
            </a:r>
            <a:r>
              <a:rPr lang="es-ES" altLang="zh-CN" sz="2000" dirty="0"/>
              <a:t>. </a:t>
            </a:r>
            <a:r>
              <a:rPr lang="es-ES" altLang="zh-CN" sz="2000" i="1" dirty="0" err="1"/>
              <a:t>Computer</a:t>
            </a:r>
            <a:r>
              <a:rPr lang="es-ES" altLang="zh-CN" sz="2000" i="1" dirty="0"/>
              <a:t> </a:t>
            </a:r>
            <a:r>
              <a:rPr lang="es-ES" altLang="zh-CN" sz="2000" i="1" dirty="0" err="1"/>
              <a:t>Graphics</a:t>
            </a:r>
            <a:r>
              <a:rPr lang="es-ES" altLang="zh-CN" sz="2000" i="1" dirty="0"/>
              <a:t> </a:t>
            </a:r>
            <a:r>
              <a:rPr lang="es-ES" altLang="zh-CN" sz="2000" i="1" dirty="0" err="1"/>
              <a:t>Forum</a:t>
            </a:r>
            <a:r>
              <a:rPr lang="es-ES" altLang="zh-CN" sz="2000" i="1" dirty="0"/>
              <a:t>, 35</a:t>
            </a:r>
            <a:r>
              <a:rPr lang="es-ES" altLang="zh-CN" sz="2000" dirty="0"/>
              <a:t>.</a:t>
            </a:r>
          </a:p>
          <a:p>
            <a:pPr marL="0" indent="0">
              <a:buNone/>
            </a:pPr>
            <a:r>
              <a:rPr kumimoji="1" lang="en-US" altLang="zh-CN" sz="2000" dirty="0"/>
              <a:t>[5]</a:t>
            </a:r>
            <a:r>
              <a:rPr kumimoji="1" lang="zh-CN" altLang="en-US" sz="2000" dirty="0"/>
              <a:t> </a:t>
            </a:r>
            <a:r>
              <a:rPr kumimoji="1" lang="es-ES" altLang="zh-CN" sz="2000" dirty="0" err="1"/>
              <a:t>Gatys</a:t>
            </a:r>
            <a:r>
              <a:rPr kumimoji="1" lang="es-ES" altLang="zh-CN" sz="2000" dirty="0"/>
              <a:t>, L.A., </a:t>
            </a:r>
            <a:r>
              <a:rPr kumimoji="1" lang="es-ES" altLang="zh-CN" sz="2000" dirty="0" err="1"/>
              <a:t>Ecker</a:t>
            </a:r>
            <a:r>
              <a:rPr kumimoji="1" lang="es-ES" altLang="zh-CN" sz="2000" dirty="0"/>
              <a:t>, A.S., &amp; </a:t>
            </a:r>
            <a:r>
              <a:rPr kumimoji="1" lang="es-ES" altLang="zh-CN" sz="2000" dirty="0" err="1"/>
              <a:t>Bethge</a:t>
            </a:r>
            <a:r>
              <a:rPr kumimoji="1" lang="es-ES" altLang="zh-CN" sz="2000" dirty="0"/>
              <a:t>, M. (2016). </a:t>
            </a:r>
            <a:r>
              <a:rPr kumimoji="1" lang="es-ES" altLang="zh-CN" sz="2000" dirty="0" err="1"/>
              <a:t>Image</a:t>
            </a:r>
            <a:r>
              <a:rPr kumimoji="1" lang="es-ES" altLang="zh-CN" sz="2000" dirty="0"/>
              <a:t> Style Transfer </a:t>
            </a:r>
            <a:r>
              <a:rPr kumimoji="1" lang="es-ES" altLang="zh-CN" sz="2000" dirty="0" err="1"/>
              <a:t>Using</a:t>
            </a:r>
            <a:r>
              <a:rPr kumimoji="1" lang="es-ES" altLang="zh-CN" sz="2000" dirty="0"/>
              <a:t> </a:t>
            </a:r>
            <a:r>
              <a:rPr kumimoji="1" lang="es-ES" altLang="zh-CN" sz="2000" dirty="0" err="1"/>
              <a:t>Convolutional</a:t>
            </a:r>
            <a:r>
              <a:rPr kumimoji="1" lang="es-ES" altLang="zh-CN" sz="2000" dirty="0"/>
              <a:t> Neural Networks. 2016 IEEE </a:t>
            </a:r>
            <a:r>
              <a:rPr kumimoji="1" lang="es-ES" altLang="zh-CN" sz="2000" dirty="0" err="1"/>
              <a:t>Conference</a:t>
            </a:r>
            <a:r>
              <a:rPr kumimoji="1" lang="es-ES" altLang="zh-CN" sz="2000" dirty="0"/>
              <a:t> </a:t>
            </a:r>
            <a:r>
              <a:rPr kumimoji="1" lang="es-ES" altLang="zh-CN" sz="2000" dirty="0" err="1"/>
              <a:t>on</a:t>
            </a:r>
            <a:r>
              <a:rPr kumimoji="1" lang="es-ES" altLang="zh-CN" sz="2000" dirty="0"/>
              <a:t> </a:t>
            </a:r>
            <a:r>
              <a:rPr kumimoji="1" lang="es-ES" altLang="zh-CN" sz="2000" dirty="0" err="1"/>
              <a:t>Computer</a:t>
            </a:r>
            <a:r>
              <a:rPr kumimoji="1" lang="es-ES" altLang="zh-CN" sz="2000" dirty="0"/>
              <a:t> </a:t>
            </a:r>
            <a:r>
              <a:rPr kumimoji="1" lang="es-ES" altLang="zh-CN" sz="2000" dirty="0" err="1"/>
              <a:t>Vision</a:t>
            </a:r>
            <a:r>
              <a:rPr kumimoji="1" lang="es-ES" altLang="zh-CN" sz="2000" dirty="0"/>
              <a:t> and </a:t>
            </a:r>
            <a:r>
              <a:rPr kumimoji="1" lang="es-ES" altLang="zh-CN" sz="2000" dirty="0" err="1"/>
              <a:t>Pattern</a:t>
            </a:r>
            <a:r>
              <a:rPr kumimoji="1" lang="es-ES" altLang="zh-CN" sz="2000" dirty="0"/>
              <a:t> </a:t>
            </a:r>
            <a:r>
              <a:rPr kumimoji="1" lang="es-ES" altLang="zh-CN" sz="2000" dirty="0" err="1"/>
              <a:t>Recognition</a:t>
            </a:r>
            <a:r>
              <a:rPr kumimoji="1" lang="es-ES" altLang="zh-CN" sz="2000" dirty="0"/>
              <a:t> (CVPR), 2414-2423.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7087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9744D7-E472-F845-B6DF-24C9972A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Neural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Style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Transfer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533876-16FA-A64E-A5A1-3344622EC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43" y="2388339"/>
            <a:ext cx="2065422" cy="2065422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83E0F1C-6064-8D4B-82F2-B34240A601BC}"/>
              </a:ext>
            </a:extLst>
          </p:cNvPr>
          <p:cNvSpPr txBox="1">
            <a:spLocks/>
          </p:cNvSpPr>
          <p:nvPr/>
        </p:nvSpPr>
        <p:spPr>
          <a:xfrm>
            <a:off x="2304830" y="1763304"/>
            <a:ext cx="1027387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Style</a:t>
            </a:r>
            <a:endParaRPr kumimoji="1" lang="zh-CN" altLang="en-US" sz="3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373C2E9-DF4C-0F45-A90F-DCD2434D6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416" y="2404240"/>
            <a:ext cx="3208535" cy="21360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E9F603-6F82-9F40-8116-CEE5676E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04" y="2404240"/>
            <a:ext cx="3177069" cy="2120118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9FA591E4-6A39-CA48-92DE-D51D5F6C3394}"/>
              </a:ext>
            </a:extLst>
          </p:cNvPr>
          <p:cNvSpPr txBox="1">
            <a:spLocks/>
          </p:cNvSpPr>
          <p:nvPr/>
        </p:nvSpPr>
        <p:spPr>
          <a:xfrm>
            <a:off x="9321361" y="1763304"/>
            <a:ext cx="1338756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Result</a:t>
            </a:r>
            <a:endParaRPr kumimoji="1" lang="zh-CN" altLang="en-US" sz="3200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0105E06-EBDB-E049-B498-8B1E8810277A}"/>
              </a:ext>
            </a:extLst>
          </p:cNvPr>
          <p:cNvSpPr txBox="1">
            <a:spLocks/>
          </p:cNvSpPr>
          <p:nvPr/>
        </p:nvSpPr>
        <p:spPr>
          <a:xfrm>
            <a:off x="5517911" y="1768753"/>
            <a:ext cx="1740778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Content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1234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A87432-F224-A446-8BC8-6FCD03EC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6BEFB-DDC8-2945-A24F-ABC56E68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Zoom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Background</a:t>
            </a: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C22FFA-BDD8-DF4B-8FC4-3EC6F01D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178" y="2822025"/>
            <a:ext cx="4694622" cy="2640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81698F-03BE-5E4F-ADDC-3DE90948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64" y="2822025"/>
            <a:ext cx="4694623" cy="26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5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836BF-D244-1643-877B-216B101D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Approach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60A5C3-622D-8040-80C6-72B194BC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s-ES" altLang="zh-CN" dirty="0" err="1"/>
              <a:t>Dump</a:t>
            </a:r>
            <a:r>
              <a:rPr kumimoji="1" lang="es-ES" altLang="zh-CN" dirty="0"/>
              <a:t> </a:t>
            </a:r>
            <a:r>
              <a:rPr kumimoji="1" lang="es-ES" altLang="zh-CN" dirty="0" err="1"/>
              <a:t>frames</a:t>
            </a:r>
            <a:r>
              <a:rPr kumimoji="1" lang="es-ES" altLang="zh-CN" dirty="0"/>
              <a:t> and audio file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video</a:t>
            </a:r>
            <a:r>
              <a:rPr kumimoji="1" lang="zh-CN" altLang="en-US" dirty="0"/>
              <a:t> </a:t>
            </a:r>
            <a:r>
              <a:rPr kumimoji="1" lang="en-US" altLang="zh-CN" dirty="0"/>
              <a:t>file</a:t>
            </a:r>
          </a:p>
          <a:p>
            <a:r>
              <a:rPr kumimoji="1" lang="en-US" altLang="zh-CN" dirty="0"/>
              <a:t>Generate</a:t>
            </a:r>
            <a:r>
              <a:rPr kumimoji="1" lang="es-ES" altLang="zh-CN" dirty="0"/>
              <a:t> </a:t>
            </a:r>
            <a:r>
              <a:rPr kumimoji="1" lang="es-ES" altLang="zh-CN" dirty="0" err="1"/>
              <a:t>person</a:t>
            </a:r>
            <a:r>
              <a:rPr kumimoji="1" lang="es-ES" altLang="zh-CN" dirty="0"/>
              <a:t> </a:t>
            </a:r>
            <a:r>
              <a:rPr kumimoji="1" lang="es-ES" altLang="zh-CN" dirty="0" err="1"/>
              <a:t>segmentation</a:t>
            </a:r>
            <a:r>
              <a:rPr kumimoji="1" lang="es-ES" altLang="zh-CN" dirty="0"/>
              <a:t> </a:t>
            </a:r>
            <a:r>
              <a:rPr kumimoji="1" lang="es-ES" altLang="zh-CN" dirty="0" err="1"/>
              <a:t>masks</a:t>
            </a:r>
            <a:endParaRPr kumimoji="1" lang="es-ES" altLang="zh-CN" dirty="0"/>
          </a:p>
          <a:p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neural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style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dumped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frames</a:t>
            </a:r>
          </a:p>
          <a:p>
            <a:r>
              <a:rPr kumimoji="1" lang="en-US" altLang="zh-CN" dirty="0"/>
              <a:t>Combine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masks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stylized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frames,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mask</a:t>
            </a:r>
            <a:r>
              <a:rPr kumimoji="1" lang="zh-CN" altLang="en-US" dirty="0"/>
              <a:t>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Create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</a:t>
            </a:r>
            <a:r>
              <a:rPr kumimoji="1" lang="zh-CN" altLang="en-US" dirty="0"/>
              <a:t> </a:t>
            </a:r>
            <a:r>
              <a:rPr kumimoji="1" lang="en-US" altLang="zh-CN" dirty="0"/>
              <a:t>videos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4357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A26E9-E39D-8D45-8468-460F62C0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Implementation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5C78EC-FDDB-F44D-9D38-78691D80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32" y="1095675"/>
            <a:ext cx="3504324" cy="23333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F9CAFE-58D3-3942-AA81-A5A714A3A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324" y="1102129"/>
            <a:ext cx="3504324" cy="23268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04E486-C55D-2748-990C-C8C6D496E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365" y="3931048"/>
            <a:ext cx="3698657" cy="24559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3F53F2-5573-C544-ADC8-497B704D3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58" y="3931048"/>
            <a:ext cx="3698657" cy="2455908"/>
          </a:xfrm>
          <a:prstGeom prst="rect">
            <a:avLst/>
          </a:prstGeom>
        </p:spPr>
      </p:pic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B66673B5-DAE9-CC4F-9C3C-B0B8F5B0C706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5186856" y="2262338"/>
            <a:ext cx="1844468" cy="3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D6730BD-3AAA-EB42-A641-E468BB6425FE}"/>
              </a:ext>
            </a:extLst>
          </p:cNvPr>
          <p:cNvSpPr txBox="1"/>
          <p:nvPr/>
        </p:nvSpPr>
        <p:spPr>
          <a:xfrm>
            <a:off x="5186856" y="188229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Segmentation</a:t>
            </a: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A61D919-27D1-E347-B0AB-BFB56ECFEDF3}"/>
              </a:ext>
            </a:extLst>
          </p:cNvPr>
          <p:cNvSpPr txBox="1"/>
          <p:nvPr/>
        </p:nvSpPr>
        <p:spPr>
          <a:xfrm>
            <a:off x="5494486" y="228694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DEEPLABV3-</a:t>
            </a:r>
          </a:p>
          <a:p>
            <a:r>
              <a:rPr kumimoji="1" lang="en-US" altLang="zh-CN" sz="1200" dirty="0"/>
              <a:t>RESNET101</a:t>
            </a:r>
            <a:endParaRPr kumimoji="1" lang="zh-CN" altLang="en-US" sz="1200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68E8662F-2B8F-1C47-9E36-04C89422A574}"/>
              </a:ext>
            </a:extLst>
          </p:cNvPr>
          <p:cNvCxnSpPr>
            <a:stCxn id="5" idx="2"/>
            <a:endCxn id="9" idx="0"/>
          </p:cNvCxnSpPr>
          <p:nvPr/>
        </p:nvCxnSpPr>
        <p:spPr>
          <a:xfrm>
            <a:off x="3434694" y="3429000"/>
            <a:ext cx="0" cy="50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8576E1AB-C52A-924F-80B4-5CD46AD7426A}"/>
              </a:ext>
            </a:extLst>
          </p:cNvPr>
          <p:cNvSpPr txBox="1"/>
          <p:nvPr/>
        </p:nvSpPr>
        <p:spPr>
          <a:xfrm>
            <a:off x="3434693" y="349535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Stylization</a:t>
            </a:r>
            <a:endParaRPr kumimoji="1" lang="zh-CN" altLang="en-US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8DB34E35-D4F8-7B4B-9B89-7A22E6F1EADD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5284022" y="5159002"/>
            <a:ext cx="1650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570AEE67-D980-7D43-AB70-A78B88E67502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8783486" y="3429000"/>
            <a:ext cx="1" cy="50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76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A26E9-E39D-8D45-8468-460F62C0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Implementation</a:t>
            </a:r>
            <a:endParaRPr kumimoji="1" lang="zh-CN" altLang="en-US" dirty="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3594BC67-60AA-0E46-B6F4-A9731AE8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04" y="1233381"/>
            <a:ext cx="8548399" cy="43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8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A64CC1-A9D6-9748-85A2-F3DAEC6E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</a:p>
        </p:txBody>
      </p:sp>
      <p:pic>
        <p:nvPicPr>
          <p:cNvPr id="4" name="zyw2" descr="zyw2">
            <a:hlinkClick r:id="" action="ppaction://media"/>
            <a:extLst>
              <a:ext uri="{FF2B5EF4-FFF2-40B4-BE49-F238E27FC236}">
                <a16:creationId xmlns:a16="http://schemas.microsoft.com/office/drawing/2014/main" id="{C612BDFA-56AB-B84A-90DF-776030523D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770" y="1426300"/>
            <a:ext cx="6916244" cy="4605520"/>
          </a:xfr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78D554B0-82B5-774E-A3ED-C418664E7E3C}"/>
              </a:ext>
            </a:extLst>
          </p:cNvPr>
          <p:cNvSpPr txBox="1">
            <a:spLocks/>
          </p:cNvSpPr>
          <p:nvPr/>
        </p:nvSpPr>
        <p:spPr>
          <a:xfrm>
            <a:off x="4997669" y="785364"/>
            <a:ext cx="1912446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Original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569411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A64CC1-A9D6-9748-85A2-F3DAEC6E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8D554B0-82B5-774E-A3ED-C418664E7E3C}"/>
              </a:ext>
            </a:extLst>
          </p:cNvPr>
          <p:cNvSpPr txBox="1">
            <a:spLocks/>
          </p:cNvSpPr>
          <p:nvPr/>
        </p:nvSpPr>
        <p:spPr>
          <a:xfrm>
            <a:off x="4997669" y="785364"/>
            <a:ext cx="2711670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Fully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Transferred</a:t>
            </a:r>
            <a:endParaRPr kumimoji="1" lang="zh-CN" altLang="en-US" sz="3200" dirty="0"/>
          </a:p>
        </p:txBody>
      </p:sp>
      <p:pic>
        <p:nvPicPr>
          <p:cNvPr id="7" name="stylized" descr="stylized">
            <a:hlinkClick r:id="" action="ppaction://media"/>
            <a:extLst>
              <a:ext uri="{FF2B5EF4-FFF2-40B4-BE49-F238E27FC236}">
                <a16:creationId xmlns:a16="http://schemas.microsoft.com/office/drawing/2014/main" id="{5825E272-B01E-9147-8232-4145EACD4D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3938" y="1230313"/>
            <a:ext cx="7605712" cy="5049837"/>
          </a:xfrm>
        </p:spPr>
      </p:pic>
    </p:spTree>
    <p:extLst>
      <p:ext uri="{BB962C8B-B14F-4D97-AF65-F5344CB8AC3E}">
        <p14:creationId xmlns:p14="http://schemas.microsoft.com/office/powerpoint/2010/main" val="40032761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mposed_person_masked" descr="composed_person_masked">
            <a:hlinkClick r:id="" action="ppaction://media"/>
            <a:extLst>
              <a:ext uri="{FF2B5EF4-FFF2-40B4-BE49-F238E27FC236}">
                <a16:creationId xmlns:a16="http://schemas.microsoft.com/office/drawing/2014/main" id="{1CE9F2F8-ADBF-4246-8865-C8A2BC5C5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770" y="1426299"/>
            <a:ext cx="6936024" cy="460552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0A64CC1-A9D6-9748-85A2-F3DAEC6E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8D554B0-82B5-774E-A3ED-C418664E7E3C}"/>
              </a:ext>
            </a:extLst>
          </p:cNvPr>
          <p:cNvSpPr txBox="1">
            <a:spLocks/>
          </p:cNvSpPr>
          <p:nvPr/>
        </p:nvSpPr>
        <p:spPr>
          <a:xfrm>
            <a:off x="4472151" y="831152"/>
            <a:ext cx="3247697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/>
              <a:t>Partially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Transferred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103031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idescreen_Red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97804EA-9213-40C0-888D-B5E2D75A5804}" vid="{53165E73-73D5-4386-8BD6-8D56274B0C5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Widescreen_Red</Template>
  <TotalTime>163</TotalTime>
  <Words>444</Words>
  <Application>Microsoft Macintosh PowerPoint</Application>
  <PresentationFormat>宽屏</PresentationFormat>
  <Paragraphs>40</Paragraphs>
  <Slides>13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6" baseType="lpstr">
      <vt:lpstr>等线</vt:lpstr>
      <vt:lpstr>Arial</vt:lpstr>
      <vt:lpstr>Widescreen_Red</vt:lpstr>
      <vt:lpstr>Paint your Zoom Background:  Portrait Segmentation for Video Stylization</vt:lpstr>
      <vt:lpstr>Neural Style Transfer</vt:lpstr>
      <vt:lpstr>Motivation</vt:lpstr>
      <vt:lpstr>Approach</vt:lpstr>
      <vt:lpstr>Implementation</vt:lpstr>
      <vt:lpstr>Implementation</vt:lpstr>
      <vt:lpstr>Results </vt:lpstr>
      <vt:lpstr>Results </vt:lpstr>
      <vt:lpstr>Results </vt:lpstr>
      <vt:lpstr>Results </vt:lpstr>
      <vt:lpstr>Future Work</vt:lpstr>
      <vt:lpstr>Questions?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304818080@qq.com</dc:creator>
  <cp:lastModifiedBy>304818080@qq.com</cp:lastModifiedBy>
  <cp:revision>13</cp:revision>
  <dcterms:created xsi:type="dcterms:W3CDTF">2020-12-08T12:46:08Z</dcterms:created>
  <dcterms:modified xsi:type="dcterms:W3CDTF">2020-12-08T15:29:52Z</dcterms:modified>
</cp:coreProperties>
</file>